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308" r:id="rId3"/>
    <p:sldId id="288" r:id="rId4"/>
    <p:sldId id="286" r:id="rId5"/>
    <p:sldId id="295" r:id="rId6"/>
    <p:sldId id="29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40" autoAdjust="0"/>
    <p:restoredTop sz="86909" autoAdjust="0"/>
  </p:normalViewPr>
  <p:slideViewPr>
    <p:cSldViewPr>
      <p:cViewPr varScale="1">
        <p:scale>
          <a:sx n="60" d="100"/>
          <a:sy n="60" d="100"/>
        </p:scale>
        <p:origin x="97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19-Jul-19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B1DED4-035E-4548-AB9E-F9B1FE638F5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651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IN" dirty="0" smtClean="0"/>
              <a:t>Curse </a:t>
            </a:r>
            <a:r>
              <a:rPr lang="en-IN" dirty="0"/>
              <a:t>of Dimensionality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err="1" smtClean="0">
                <a:solidFill>
                  <a:srgbClr val="211D71"/>
                </a:solidFill>
              </a:rPr>
              <a:t>Prof.Aruna</a:t>
            </a:r>
            <a:r>
              <a:rPr lang="en-US" sz="1800" dirty="0" smtClean="0">
                <a:solidFill>
                  <a:srgbClr val="211D71"/>
                </a:solidFill>
              </a:rPr>
              <a:t> </a:t>
            </a:r>
            <a:r>
              <a:rPr lang="en-US" sz="1800" dirty="0" err="1" smtClean="0">
                <a:solidFill>
                  <a:srgbClr val="211D71"/>
                </a:solidFill>
              </a:rPr>
              <a:t>Malapati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 smtClean="0"/>
              <a:t>Articulate the effects of curse of dimensionality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617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Curse of Dimensionality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3400" y="924933"/>
            <a:ext cx="11345174" cy="2728913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As dimensionality increases the number of data points required for a classification model also increase exponentially.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Hughes Phenomenon: </a:t>
            </a:r>
            <a:r>
              <a:rPr lang="en-US" sz="2400" dirty="0">
                <a:solidFill>
                  <a:srgbClr val="FF0000"/>
                </a:solidFill>
              </a:rPr>
              <a:t>For a fixed number of training samples(N) </a:t>
            </a:r>
            <a:r>
              <a:rPr lang="en-US" sz="2400" dirty="0"/>
              <a:t>in the data set the </a:t>
            </a:r>
            <a:r>
              <a:rPr lang="en-US" sz="2400" dirty="0">
                <a:solidFill>
                  <a:srgbClr val="FF0000"/>
                </a:solidFill>
              </a:rPr>
              <a:t>performance of the models decreases as dimensionality increase.</a:t>
            </a:r>
          </a:p>
          <a:p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011283" y="3505200"/>
            <a:ext cx="8153400" cy="3218075"/>
          </a:xfrm>
        </p:spPr>
        <p:txBody>
          <a:bodyPr>
            <a:normAutofit fontScale="92500"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2400" dirty="0" smtClean="0"/>
              <a:t>Reasons for this phenomenon: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 smtClean="0">
                <a:solidFill>
                  <a:srgbClr val="FF0000"/>
                </a:solidFill>
              </a:rPr>
              <a:t>Redundant </a:t>
            </a:r>
            <a:r>
              <a:rPr lang="en-US" sz="2400" dirty="0">
                <a:solidFill>
                  <a:srgbClr val="FF0000"/>
                </a:solidFill>
              </a:rPr>
              <a:t>Features – Carry same data in some other form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FF0000"/>
                </a:solidFill>
              </a:rPr>
              <a:t>Correlation between </a:t>
            </a:r>
            <a:r>
              <a:rPr lang="en-US" sz="2400" dirty="0" smtClean="0">
                <a:solidFill>
                  <a:srgbClr val="FF0000"/>
                </a:solidFill>
              </a:rPr>
              <a:t>features – the presence of one feature influence the other.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rgbClr val="FF0000"/>
                </a:solidFill>
              </a:rPr>
              <a:t>Irrelevant Features - those that are simply unnecessary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sz="2400" dirty="0">
              <a:solidFill>
                <a:srgbClr val="FF0000"/>
              </a:solidFill>
            </a:endParaRPr>
          </a:p>
          <a:p>
            <a:pPr marL="0" indent="0" algn="just">
              <a:lnSpc>
                <a:spcPct val="150000"/>
              </a:lnSpc>
              <a:buNone/>
            </a:pPr>
            <a:endParaRPr lang="en-US" dirty="0" smtClean="0">
              <a:solidFill>
                <a:srgbClr val="FF0000"/>
              </a:solidFill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0053" y="3824104"/>
            <a:ext cx="4039509" cy="272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74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Curse of Dimensionality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15196" y="1203651"/>
            <a:ext cx="11072004" cy="4915868"/>
          </a:xfrm>
        </p:spPr>
        <p:txBody>
          <a:bodyPr>
            <a:normAutofit fontScale="25000" lnSpcReduction="2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7200" dirty="0" smtClean="0"/>
              <a:t>The intuitions of distances in 3D are invalid in higher dimensions.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7200" dirty="0" smtClean="0"/>
              <a:t>For example consider a data point x</a:t>
            </a:r>
            <a:r>
              <a:rPr lang="en-US" sz="7200" baseline="-25000" dirty="0" smtClean="0"/>
              <a:t>i </a:t>
            </a:r>
            <a:r>
              <a:rPr lang="en-US" sz="7200" dirty="0"/>
              <a:t> </a:t>
            </a:r>
            <a:r>
              <a:rPr lang="en-US" sz="7200" dirty="0" smtClean="0"/>
              <a:t>from N samples in 1D 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sz="7200" dirty="0"/>
          </a:p>
          <a:p>
            <a:pPr>
              <a:buFont typeface="Wingdings" panose="05000000000000000000" pitchFamily="2" charset="2"/>
              <a:buChar char="ü"/>
            </a:pPr>
            <a:endParaRPr lang="en-US" sz="7200" dirty="0" smtClean="0"/>
          </a:p>
          <a:p>
            <a:pPr>
              <a:buFont typeface="Wingdings" panose="05000000000000000000" pitchFamily="2" charset="2"/>
              <a:buChar char="ü"/>
            </a:pPr>
            <a:endParaRPr lang="en-US" sz="7200" dirty="0"/>
          </a:p>
          <a:p>
            <a:pPr>
              <a:buFont typeface="Wingdings" panose="05000000000000000000" pitchFamily="2" charset="2"/>
              <a:buChar char="ü"/>
            </a:pPr>
            <a:endParaRPr lang="en-US" sz="7200" dirty="0" smtClean="0"/>
          </a:p>
          <a:p>
            <a:pPr>
              <a:buFont typeface="Wingdings" panose="05000000000000000000" pitchFamily="2" charset="2"/>
              <a:buChar char="ü"/>
            </a:pPr>
            <a:endParaRPr lang="en-US" sz="7200" dirty="0"/>
          </a:p>
          <a:p>
            <a:pPr>
              <a:buFont typeface="Wingdings" panose="05000000000000000000" pitchFamily="2" charset="2"/>
              <a:buChar char="ü"/>
            </a:pPr>
            <a:endParaRPr lang="en-US" sz="7200" dirty="0" smtClean="0"/>
          </a:p>
          <a:p>
            <a:pPr>
              <a:buFont typeface="Wingdings" panose="05000000000000000000" pitchFamily="2" charset="2"/>
              <a:buChar char="ü"/>
            </a:pPr>
            <a:endParaRPr lang="en-US" sz="7200" dirty="0" smtClean="0"/>
          </a:p>
          <a:p>
            <a:pPr>
              <a:buFont typeface="Wingdings" panose="05000000000000000000" pitchFamily="2" charset="2"/>
              <a:buChar char="ü"/>
            </a:pPr>
            <a:endParaRPr lang="en-US" sz="7200" dirty="0"/>
          </a:p>
          <a:p>
            <a:pPr>
              <a:buFont typeface="Wingdings" panose="05000000000000000000" pitchFamily="2" charset="2"/>
              <a:buChar char="ü"/>
            </a:pPr>
            <a:endParaRPr lang="en-US" sz="7200" dirty="0" smtClean="0"/>
          </a:p>
          <a:p>
            <a:pPr>
              <a:buFont typeface="Wingdings" panose="05000000000000000000" pitchFamily="2" charset="2"/>
              <a:buChar char="ü"/>
            </a:pPr>
            <a:endParaRPr lang="en-US" sz="7200" dirty="0"/>
          </a:p>
          <a:p>
            <a:pPr>
              <a:lnSpc>
                <a:spcPct val="170000"/>
              </a:lnSpc>
              <a:buFont typeface="Wingdings" panose="05000000000000000000" pitchFamily="2" charset="2"/>
              <a:buChar char="ü"/>
            </a:pPr>
            <a:r>
              <a:rPr lang="en-US" sz="7200" dirty="0" err="1" smtClean="0"/>
              <a:t>dist</a:t>
            </a:r>
            <a:r>
              <a:rPr lang="en-US" sz="7200" baseline="-25000" dirty="0" err="1" smtClean="0"/>
              <a:t>max</a:t>
            </a:r>
            <a:r>
              <a:rPr lang="en-US" sz="7200" dirty="0" smtClean="0"/>
              <a:t>(x</a:t>
            </a:r>
            <a:r>
              <a:rPr lang="en-US" sz="7200" baseline="-25000" dirty="0" smtClean="0"/>
              <a:t>i</a:t>
            </a:r>
            <a:r>
              <a:rPr lang="en-US" sz="7200" dirty="0"/>
              <a:t>) ≈ </a:t>
            </a:r>
            <a:r>
              <a:rPr lang="en-US" sz="7200" dirty="0" err="1"/>
              <a:t>dist</a:t>
            </a:r>
            <a:r>
              <a:rPr lang="en-US" sz="7200" baseline="-25000" dirty="0" err="1"/>
              <a:t>min</a:t>
            </a:r>
            <a:r>
              <a:rPr lang="en-US" sz="7200" dirty="0"/>
              <a:t>(x</a:t>
            </a:r>
            <a:r>
              <a:rPr lang="en-US" sz="7200" baseline="-25000" dirty="0"/>
              <a:t>i</a:t>
            </a:r>
            <a:r>
              <a:rPr lang="en-US" sz="7200" dirty="0"/>
              <a:t>) that means every pair of points are approximately at the same distance from each other.</a:t>
            </a:r>
            <a:br>
              <a:rPr lang="en-US" sz="7200" dirty="0"/>
            </a:br>
            <a:r>
              <a:rPr lang="en-US" sz="7200" dirty="0"/>
              <a:t>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842513" y="6119519"/>
            <a:ext cx="11196956" cy="395287"/>
          </a:xfrm>
        </p:spPr>
        <p:txBody>
          <a:bodyPr>
            <a:no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 smtClean="0">
                <a:solidFill>
                  <a:srgbClr val="FF0000"/>
                </a:solidFill>
              </a:rPr>
              <a:t>Distance measures become meaningless in higher dimensions.</a:t>
            </a:r>
            <a:endParaRPr lang="en-US" sz="2400" dirty="0">
              <a:solidFill>
                <a:srgbClr val="FF0000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3015132" y="2067479"/>
            <a:ext cx="3351082" cy="457200"/>
            <a:chOff x="7697757" y="3048000"/>
            <a:chExt cx="3351082" cy="457200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7848600" y="3124200"/>
              <a:ext cx="3048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848600" y="3048000"/>
              <a:ext cx="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10896600" y="3048000"/>
              <a:ext cx="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7697757" y="312420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8153400" y="3048000"/>
              <a:ext cx="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0747153" y="313586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8305800" y="3048000"/>
              <a:ext cx="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9220200" y="3048000"/>
              <a:ext cx="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9296400" y="3048000"/>
              <a:ext cx="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686800" y="3048000"/>
              <a:ext cx="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9525000" y="3048000"/>
              <a:ext cx="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9982200" y="3048000"/>
              <a:ext cx="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10210800" y="3048000"/>
              <a:ext cx="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8991600" y="3048000"/>
              <a:ext cx="0" cy="152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8559566" y="3135868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x</a:t>
              </a:r>
              <a:r>
                <a:rPr lang="en-US" baseline="-25000" dirty="0" smtClean="0"/>
                <a:t>i</a:t>
              </a:r>
              <a:endParaRPr lang="en-US" baseline="-25000" dirty="0"/>
            </a:p>
          </p:txBody>
        </p:sp>
      </p:grpSp>
      <p:sp>
        <p:nvSpPr>
          <p:cNvPr id="31" name="TextBox 30"/>
          <p:cNvSpPr txBox="1"/>
          <p:nvPr/>
        </p:nvSpPr>
        <p:spPr>
          <a:xfrm>
            <a:off x="3990731" y="3433859"/>
            <a:ext cx="6317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Helvetica" panose="020B0604020202020204" pitchFamily="34" charset="0"/>
                <a:cs typeface="Helvetica" panose="020B0604020202020204" pitchFamily="34" charset="0"/>
              </a:rPr>
              <a:t>The maximum of distance between x</a:t>
            </a:r>
            <a:r>
              <a:rPr lang="en-US" baseline="-250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i</a:t>
            </a:r>
            <a:r>
              <a:rPr lang="en-US" dirty="0" smtClean="0">
                <a:latin typeface="Helvetica" panose="020B0604020202020204" pitchFamily="34" charset="0"/>
                <a:cs typeface="Helvetica" panose="020B0604020202020204" pitchFamily="34" charset="0"/>
              </a:rPr>
              <a:t> and x</a:t>
            </a:r>
            <a:r>
              <a:rPr lang="en-US" baseline="-25000" dirty="0" smtClean="0">
                <a:latin typeface="Helvetica" panose="020B0604020202020204" pitchFamily="34" charset="0"/>
                <a:cs typeface="Helvetica" panose="020B0604020202020204" pitchFamily="34" charset="0"/>
              </a:rPr>
              <a:t>j </a:t>
            </a:r>
            <a:r>
              <a:rPr lang="en-US" dirty="0" smtClean="0">
                <a:latin typeface="Helvetica" panose="020B0604020202020204" pitchFamily="34" charset="0"/>
                <a:cs typeface="Helvetica" panose="020B0604020202020204" pitchFamily="34" charset="0"/>
              </a:rPr>
              <a:t>such that 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x</a:t>
            </a:r>
            <a:r>
              <a:rPr lang="en-US" baseline="-25000" dirty="0">
                <a:latin typeface="Helvetica" panose="020B0604020202020204" pitchFamily="34" charset="0"/>
                <a:cs typeface="Helvetica" panose="020B0604020202020204" pitchFamily="34" charset="0"/>
              </a:rPr>
              <a:t>i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 ≠ x</a:t>
            </a:r>
            <a:r>
              <a:rPr lang="en-US" baseline="-25000" dirty="0">
                <a:latin typeface="Helvetica" panose="020B0604020202020204" pitchFamily="34" charset="0"/>
                <a:cs typeface="Helvetica" panose="020B0604020202020204" pitchFamily="34" charset="0"/>
              </a:rPr>
              <a:t>j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1062053" y="2600951"/>
            <a:ext cx="9141279" cy="701483"/>
            <a:chOff x="7772400" y="1806557"/>
            <a:chExt cx="9141279" cy="701483"/>
          </a:xfrm>
        </p:grpSpPr>
        <p:sp>
          <p:nvSpPr>
            <p:cNvPr id="32" name="TextBox 31"/>
            <p:cNvSpPr txBox="1"/>
            <p:nvPr/>
          </p:nvSpPr>
          <p:spPr>
            <a:xfrm>
              <a:off x="10652028" y="1861709"/>
              <a:ext cx="626165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Helvetica" panose="020B0604020202020204" pitchFamily="34" charset="0"/>
                  <a:cs typeface="Helvetica" panose="020B0604020202020204" pitchFamily="34" charset="0"/>
                </a:rPr>
                <a:t>The minimum of distance between x</a:t>
              </a:r>
              <a:r>
                <a:rPr lang="en-US" baseline="-25000" dirty="0">
                  <a:latin typeface="Helvetica" panose="020B0604020202020204" pitchFamily="34" charset="0"/>
                  <a:cs typeface="Helvetica" panose="020B0604020202020204" pitchFamily="34" charset="0"/>
                </a:rPr>
                <a:t>i</a:t>
              </a:r>
              <a:r>
                <a:rPr lang="en-US" dirty="0">
                  <a:latin typeface="Helvetica" panose="020B0604020202020204" pitchFamily="34" charset="0"/>
                  <a:cs typeface="Helvetica" panose="020B0604020202020204" pitchFamily="34" charset="0"/>
                </a:rPr>
                <a:t> and x</a:t>
              </a:r>
              <a:r>
                <a:rPr lang="en-US" baseline="-25000" dirty="0">
                  <a:latin typeface="Helvetica" panose="020B0604020202020204" pitchFamily="34" charset="0"/>
                  <a:cs typeface="Helvetica" panose="020B0604020202020204" pitchFamily="34" charset="0"/>
                </a:rPr>
                <a:t>j</a:t>
              </a:r>
              <a:r>
                <a:rPr lang="en-US" dirty="0">
                  <a:latin typeface="Helvetica" panose="020B0604020202020204" pitchFamily="34" charset="0"/>
                  <a:cs typeface="Helvetica" panose="020B0604020202020204" pitchFamily="34" charset="0"/>
                </a:rPr>
                <a:t> such that x</a:t>
              </a:r>
              <a:r>
                <a:rPr lang="en-US" baseline="-25000" dirty="0">
                  <a:latin typeface="Helvetica" panose="020B0604020202020204" pitchFamily="34" charset="0"/>
                  <a:cs typeface="Helvetica" panose="020B0604020202020204" pitchFamily="34" charset="0"/>
                </a:rPr>
                <a:t>i</a:t>
              </a:r>
              <a:r>
                <a:rPr lang="en-US" dirty="0">
                  <a:latin typeface="Helvetica" panose="020B0604020202020204" pitchFamily="34" charset="0"/>
                  <a:cs typeface="Helvetica" panose="020B0604020202020204" pitchFamily="34" charset="0"/>
                </a:rPr>
                <a:t> ≠ x</a:t>
              </a:r>
              <a:r>
                <a:rPr lang="en-US" baseline="-25000" dirty="0">
                  <a:latin typeface="Helvetica" panose="020B0604020202020204" pitchFamily="34" charset="0"/>
                  <a:cs typeface="Helvetica" panose="020B0604020202020204" pitchFamily="34" charset="0"/>
                </a:rPr>
                <a:t>j</a:t>
              </a:r>
            </a:p>
            <a:p>
              <a:endParaRPr lang="en-US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7772400" y="1806557"/>
              <a:ext cx="2629246" cy="583900"/>
              <a:chOff x="7772400" y="1806557"/>
              <a:chExt cx="2629246" cy="5839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7772400" y="1806557"/>
                <a:ext cx="262924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err="1" smtClean="0">
                    <a:solidFill>
                      <a:srgbClr val="222222"/>
                    </a:solidFill>
                    <a:latin typeface="Arial" panose="020B0604020202020204" pitchFamily="34" charset="0"/>
                  </a:rPr>
                  <a:t>dist</a:t>
                </a:r>
                <a:r>
                  <a:rPr lang="en-US" baseline="-25000" dirty="0" err="1" smtClean="0">
                    <a:solidFill>
                      <a:srgbClr val="222222"/>
                    </a:solidFill>
                    <a:latin typeface="Arial" panose="020B0604020202020204" pitchFamily="34" charset="0"/>
                  </a:rPr>
                  <a:t>min</a:t>
                </a:r>
                <a:r>
                  <a:rPr lang="en-US" dirty="0" smtClean="0">
                    <a:solidFill>
                      <a:srgbClr val="222222"/>
                    </a:solidFill>
                    <a:latin typeface="Arial" panose="020B0604020202020204" pitchFamily="34" charset="0"/>
                  </a:rPr>
                  <a:t>(x</a:t>
                </a:r>
                <a:r>
                  <a:rPr lang="en-US" baseline="-25000" dirty="0" smtClean="0">
                    <a:solidFill>
                      <a:srgbClr val="222222"/>
                    </a:solidFill>
                    <a:latin typeface="Arial" panose="020B0604020202020204" pitchFamily="34" charset="0"/>
                  </a:rPr>
                  <a:t>i</a:t>
                </a:r>
                <a:r>
                  <a:rPr lang="en-US" dirty="0" smtClean="0">
                    <a:solidFill>
                      <a:srgbClr val="222222"/>
                    </a:solidFill>
                    <a:latin typeface="Arial" panose="020B0604020202020204" pitchFamily="34" charset="0"/>
                  </a:rPr>
                  <a:t>)=min{dist(</a:t>
                </a:r>
                <a:r>
                  <a:rPr lang="en-US" dirty="0" err="1" smtClean="0">
                    <a:solidFill>
                      <a:srgbClr val="222222"/>
                    </a:solidFill>
                    <a:latin typeface="Arial" panose="020B0604020202020204" pitchFamily="34" charset="0"/>
                  </a:rPr>
                  <a:t>x</a:t>
                </a:r>
                <a:r>
                  <a:rPr lang="en-US" baseline="-25000" dirty="0" err="1" smtClean="0">
                    <a:solidFill>
                      <a:srgbClr val="222222"/>
                    </a:solidFill>
                    <a:latin typeface="Arial" panose="020B0604020202020204" pitchFamily="34" charset="0"/>
                  </a:rPr>
                  <a:t>i</a:t>
                </a:r>
                <a:r>
                  <a:rPr lang="en-US" dirty="0" err="1" smtClean="0">
                    <a:solidFill>
                      <a:srgbClr val="222222"/>
                    </a:solidFill>
                    <a:latin typeface="Arial" panose="020B0604020202020204" pitchFamily="34" charset="0"/>
                  </a:rPr>
                  <a:t>,x</a:t>
                </a:r>
                <a:r>
                  <a:rPr lang="en-US" baseline="-25000" dirty="0" err="1" smtClean="0">
                    <a:solidFill>
                      <a:srgbClr val="222222"/>
                    </a:solidFill>
                    <a:latin typeface="Arial" panose="020B0604020202020204" pitchFamily="34" charset="0"/>
                  </a:rPr>
                  <a:t>j</a:t>
                </a:r>
                <a:r>
                  <a:rPr lang="en-US" dirty="0" smtClean="0">
                    <a:solidFill>
                      <a:srgbClr val="222222"/>
                    </a:solidFill>
                    <a:latin typeface="Arial" panose="020B0604020202020204" pitchFamily="34" charset="0"/>
                  </a:rPr>
                  <a:t>)}</a:t>
                </a:r>
                <a:endParaRPr lang="en-US" dirty="0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9013425" y="2021125"/>
                <a:ext cx="71205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xi ≠ </a:t>
                </a:r>
                <a:r>
                  <a:rPr lang="en-US" dirty="0" smtClean="0"/>
                  <a:t>xj</a:t>
                </a:r>
                <a:endParaRPr lang="en-US" dirty="0"/>
              </a:p>
            </p:txBody>
          </p:sp>
        </p:grpSp>
      </p:grpSp>
      <p:sp>
        <p:nvSpPr>
          <p:cNvPr id="43" name="Rectangle 42"/>
          <p:cNvSpPr/>
          <p:nvPr/>
        </p:nvSpPr>
        <p:spPr>
          <a:xfrm>
            <a:off x="1056408" y="3410955"/>
            <a:ext cx="2736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solidFill>
                  <a:srgbClr val="222222"/>
                </a:solidFill>
                <a:latin typeface="Arial" panose="020B0604020202020204" pitchFamily="34" charset="0"/>
              </a:rPr>
              <a:t>dist</a:t>
            </a:r>
            <a:r>
              <a:rPr lang="en-US" baseline="-25000" dirty="0" err="1">
                <a:solidFill>
                  <a:srgbClr val="222222"/>
                </a:solidFill>
                <a:latin typeface="Arial" panose="020B0604020202020204" pitchFamily="34" charset="0"/>
              </a:rPr>
              <a:t>max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(x</a:t>
            </a:r>
            <a:r>
              <a:rPr lang="en-US" baseline="-25000" dirty="0">
                <a:solidFill>
                  <a:srgbClr val="222222"/>
                </a:solidFill>
                <a:latin typeface="Arial" panose="020B0604020202020204" pitchFamily="34" charset="0"/>
              </a:rPr>
              <a:t>i</a:t>
            </a:r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)=max{dist(</a:t>
            </a:r>
            <a:r>
              <a:rPr lang="en-US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x</a:t>
            </a:r>
            <a:r>
              <a:rPr lang="en-US" baseline="-25000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i</a:t>
            </a:r>
            <a:r>
              <a:rPr lang="en-US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,x</a:t>
            </a:r>
            <a:r>
              <a:rPr lang="en-US" baseline="-25000" dirty="0" err="1" smtClean="0">
                <a:solidFill>
                  <a:srgbClr val="222222"/>
                </a:solidFill>
                <a:latin typeface="Arial" panose="020B0604020202020204" pitchFamily="34" charset="0"/>
              </a:rPr>
              <a:t>j</a:t>
            </a:r>
            <a:r>
              <a:rPr lang="en-US" dirty="0" smtClean="0">
                <a:solidFill>
                  <a:srgbClr val="222222"/>
                </a:solidFill>
                <a:latin typeface="Arial" panose="020B0604020202020204" pitchFamily="34" charset="0"/>
              </a:rPr>
              <a:t>)}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2433653" y="357751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xi ≠ </a:t>
            </a:r>
            <a:r>
              <a:rPr lang="en-US" dirty="0" smtClean="0"/>
              <a:t>xj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732" y="4038600"/>
            <a:ext cx="3280886" cy="88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252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Euclidean distance VS Cosine similarity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228600" y="1130250"/>
            <a:ext cx="11811000" cy="2728913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Euclidean </a:t>
            </a:r>
            <a:r>
              <a:rPr lang="en-US" sz="2400" dirty="0"/>
              <a:t>distance in high dimensionality does not make the </a:t>
            </a:r>
            <a:r>
              <a:rPr lang="en-US" sz="2400" dirty="0" smtClean="0"/>
              <a:t>sense</a:t>
            </a:r>
            <a:r>
              <a:rPr lang="en-US" sz="2400" dirty="0"/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solution </a:t>
            </a:r>
            <a:r>
              <a:rPr lang="en-US" sz="2400" dirty="0">
                <a:solidFill>
                  <a:srgbClr val="FF0000"/>
                </a:solidFill>
              </a:rPr>
              <a:t>for this is using cosine similarity for high dimensional spaces</a:t>
            </a:r>
            <a:r>
              <a:rPr lang="en-US" sz="2400" dirty="0" smtClean="0">
                <a:solidFill>
                  <a:srgbClr val="FF0000"/>
                </a:solidFill>
              </a:rPr>
              <a:t>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Impact </a:t>
            </a:r>
            <a:r>
              <a:rPr lang="en-US" sz="2400" dirty="0"/>
              <a:t>of dimensionality on cosine similarity is lower as compared to the </a:t>
            </a:r>
            <a:r>
              <a:rPr lang="en-US" sz="2400" dirty="0" smtClean="0"/>
              <a:t>Euclidean </a:t>
            </a:r>
            <a:r>
              <a:rPr lang="en-US" sz="2400" dirty="0"/>
              <a:t>distance</a:t>
            </a:r>
            <a:r>
              <a:rPr lang="en-US" sz="2400" dirty="0" smtClean="0"/>
              <a:t>.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If the data </a:t>
            </a:r>
            <a:r>
              <a:rPr lang="en-US" sz="2400" dirty="0"/>
              <a:t>is </a:t>
            </a:r>
            <a:r>
              <a:rPr lang="en-US" sz="2400" dirty="0">
                <a:solidFill>
                  <a:srgbClr val="FF0000"/>
                </a:solidFill>
              </a:rPr>
              <a:t>dense</a:t>
            </a:r>
            <a:r>
              <a:rPr lang="en-US" sz="2400" dirty="0"/>
              <a:t> then it's impact will be </a:t>
            </a:r>
            <a:r>
              <a:rPr lang="en-US" sz="2400" dirty="0">
                <a:solidFill>
                  <a:srgbClr val="FF0000"/>
                </a:solidFill>
              </a:rPr>
              <a:t>high</a:t>
            </a:r>
            <a:r>
              <a:rPr lang="en-US" sz="2400" dirty="0"/>
              <a:t> and if it is </a:t>
            </a:r>
            <a:r>
              <a:rPr lang="en-US" sz="2400" dirty="0">
                <a:solidFill>
                  <a:srgbClr val="FF0000"/>
                </a:solidFill>
              </a:rPr>
              <a:t>sparse</a:t>
            </a:r>
            <a:r>
              <a:rPr lang="en-US" sz="2400" dirty="0"/>
              <a:t> then impact will </a:t>
            </a:r>
            <a:r>
              <a:rPr lang="en-US" sz="2400" dirty="0" smtClean="0"/>
              <a:t>be </a:t>
            </a:r>
            <a:r>
              <a:rPr lang="en-US" sz="2400" dirty="0" smtClean="0">
                <a:solidFill>
                  <a:srgbClr val="FF0000"/>
                </a:solidFill>
              </a:rPr>
              <a:t>lower</a:t>
            </a:r>
            <a:r>
              <a:rPr lang="en-US" sz="2400" dirty="0" smtClean="0"/>
              <a:t> that </a:t>
            </a:r>
            <a:r>
              <a:rPr lang="en-US" sz="2400" dirty="0"/>
              <a:t>means in sparse most of values are 0 so data is non uniformly spread.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5" name="Explosion 1 4"/>
          <p:cNvSpPr/>
          <p:nvPr/>
        </p:nvSpPr>
        <p:spPr>
          <a:xfrm>
            <a:off x="3581400" y="4724400"/>
            <a:ext cx="5791200" cy="1981200"/>
          </a:xfrm>
          <a:prstGeom prst="irregularSeal1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Feature Subset Selection 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Dimension Reduction</a:t>
            </a:r>
          </a:p>
        </p:txBody>
      </p:sp>
    </p:spTree>
    <p:extLst>
      <p:ext uri="{BB962C8B-B14F-4D97-AF65-F5344CB8AC3E}">
        <p14:creationId xmlns:p14="http://schemas.microsoft.com/office/powerpoint/2010/main" val="3276844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>
            <a:normAutofit/>
          </a:bodyPr>
          <a:lstStyle/>
          <a:p>
            <a:pPr marL="0" lvl="1" algn="r">
              <a:spcBef>
                <a:spcPts val="1000"/>
              </a:spcBef>
            </a:pP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In our next </a:t>
            </a:r>
            <a:r>
              <a:rPr lang="en-US" sz="2400" dirty="0" err="1">
                <a:latin typeface="Helvetica" panose="020B0604020202020204" pitchFamily="34" charset="0"/>
                <a:cs typeface="Helvetica" panose="020B0604020202020204" pitchFamily="34" charset="0"/>
              </a:rPr>
              <a:t>session:</a:t>
            </a:r>
            <a:r>
              <a:rPr lang="en-US" sz="2400" dirty="0" err="1">
                <a:latin typeface="Helvetica" panose="020B0604020202020204" pitchFamily="34" charset="0"/>
                <a:cs typeface="Helvetica" panose="020B0604020202020204" pitchFamily="34" charset="0"/>
              </a:rPr>
              <a:t>Feature</a:t>
            </a:r>
            <a:r>
              <a:rPr lang="en-US" sz="2400" dirty="0">
                <a:latin typeface="Helvetica" panose="020B0604020202020204" pitchFamily="34" charset="0"/>
                <a:cs typeface="Helvetica" panose="020B0604020202020204" pitchFamily="34" charset="0"/>
              </a:rPr>
              <a:t> Subset Selection</a:t>
            </a:r>
          </a:p>
          <a:p>
            <a:pPr marL="0" lvl="1" algn="r">
              <a:spcBef>
                <a:spcPts val="1000"/>
              </a:spcBef>
            </a:pPr>
            <a:endParaRPr lang="en-US" sz="24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endParaRPr 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454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16052</TotalTime>
  <Words>261</Words>
  <Application>Microsoft Office PowerPoint</Application>
  <PresentationFormat>Widescreen</PresentationFormat>
  <Paragraphs>55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Curse of Dimensionality</vt:lpstr>
      <vt:lpstr>Learning Objective</vt:lpstr>
      <vt:lpstr>Curse of Dimensionality</vt:lpstr>
      <vt:lpstr>Curse of Dimensionality</vt:lpstr>
      <vt:lpstr>Euclidean distance VS Cosine similarity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Aruna</cp:lastModifiedBy>
  <cp:revision>428</cp:revision>
  <dcterms:created xsi:type="dcterms:W3CDTF">2018-10-16T06:13:57Z</dcterms:created>
  <dcterms:modified xsi:type="dcterms:W3CDTF">2019-07-19T10:14:37Z</dcterms:modified>
</cp:coreProperties>
</file>